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30" r:id="rId3"/>
    <p:sldId id="321" r:id="rId4"/>
    <p:sldId id="322" r:id="rId5"/>
    <p:sldId id="323" r:id="rId6"/>
    <p:sldId id="324" r:id="rId7"/>
    <p:sldId id="325" r:id="rId8"/>
    <p:sldId id="270" r:id="rId9"/>
    <p:sldId id="304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20" r:id="rId18"/>
    <p:sldId id="326" r:id="rId19"/>
    <p:sldId id="327" r:id="rId20"/>
    <p:sldId id="329" r:id="rId21"/>
    <p:sldId id="328" r:id="rId22"/>
    <p:sldId id="287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3-2(6)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根据两视图，求圆柱体截切后的第三视图。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F8BCC5-685D-4277-A9AB-0C03B1DCF055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F32670-F509-49E1-8502-F76D59DCE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84" y="1869465"/>
            <a:ext cx="5669231" cy="396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4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3-2(7)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根据两视图，求圆柱体截切后的第三视图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514364-BE18-4DCB-9A0C-94AC765AF875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C6CFC5-E292-4B6A-9B30-2CE655B1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17" y="1859994"/>
            <a:ext cx="6300166" cy="40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0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3-2(8)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求圆柱体截切后的第三视图。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A85A1A-F113-495F-A323-7E9F7A9D5A3A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4E7020-6A71-4B43-815C-9AA0E7A4B511}"/>
              </a:ext>
            </a:extLst>
          </p:cNvPr>
          <p:cNvGrpSpPr/>
          <p:nvPr/>
        </p:nvGrpSpPr>
        <p:grpSpPr>
          <a:xfrm>
            <a:off x="1841584" y="1936279"/>
            <a:ext cx="5460831" cy="4180069"/>
            <a:chOff x="1841584" y="1936279"/>
            <a:chExt cx="5460831" cy="41800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B75493C-CB43-402F-B192-DAEBC9EE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1584" y="1936279"/>
              <a:ext cx="5460831" cy="418006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7D069F2-E724-4D90-AF22-85119110B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53"/>
            <a:stretch/>
          </p:blipFill>
          <p:spPr>
            <a:xfrm flipH="1">
              <a:off x="5153301" y="2297776"/>
              <a:ext cx="669647" cy="1588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16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3-2(9)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81AD34E-1C69-4381-AB5C-DA5E7F63E463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47FFF1F3-1327-44B2-9F56-B161E9088F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A27112-2D1C-4FDB-A6F4-ACAE15F98D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13056" r="18110" b="13657"/>
          <a:stretch/>
        </p:blipFill>
        <p:spPr>
          <a:xfrm>
            <a:off x="2201576" y="1876104"/>
            <a:ext cx="4600241" cy="42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7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3-2(10)</a:t>
            </a:r>
            <a:r>
              <a:rPr lang="zh-CN" altLang="en-US" dirty="0"/>
              <a:t>求圆锥的截交线，完成其侧面投影。</a:t>
            </a:r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3BDF191-ABF3-4D8A-9488-327BCD7F290A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47B061-4639-45CD-BB95-94F87DC9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33" y="1820366"/>
            <a:ext cx="6705333" cy="45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5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3-2(11)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38EC29-B229-461C-AEB1-96C67E981477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99E0D4-AE65-45A3-BCE0-98A882823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582" y="1852632"/>
            <a:ext cx="5594835" cy="42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3-2(12)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7BE47E-C03E-4426-BE05-AC973CAAFFB0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6A613-C6AA-4742-97AD-26A5AB00A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3" t="55786" r="8707" b="9633"/>
          <a:stretch/>
        </p:blipFill>
        <p:spPr>
          <a:xfrm>
            <a:off x="1967462" y="1938568"/>
            <a:ext cx="5803278" cy="41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12823" y="534700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何奇涛（</a:t>
            </a:r>
            <a:r>
              <a:rPr lang="en-US" altLang="zh-CN" dirty="0"/>
              <a:t>24363027</a:t>
            </a:r>
            <a:r>
              <a:rPr lang="zh-CN" altLang="en-US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0E1C3A-2B7B-411C-B6F6-D96762189C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4668345" y="1915937"/>
            <a:ext cx="4370744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22F50AF-D648-4A77-943C-7E3522E02B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" t="1575"/>
          <a:stretch/>
        </p:blipFill>
        <p:spPr>
          <a:xfrm>
            <a:off x="59546" y="1917641"/>
            <a:ext cx="454591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12823" y="534700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陈志亮（</a:t>
            </a:r>
            <a:r>
              <a:rPr lang="en-US" altLang="zh-CN" dirty="0"/>
              <a:t>24363011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AFAB7-A644-45C2-85FF-E16F0254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b="214"/>
          <a:stretch/>
        </p:blipFill>
        <p:spPr>
          <a:xfrm>
            <a:off x="114363" y="1915936"/>
            <a:ext cx="4478648" cy="3240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0E1C3A-2B7B-411C-B6F6-D96762189C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r="1211"/>
          <a:stretch/>
        </p:blipFill>
        <p:spPr>
          <a:xfrm>
            <a:off x="4668345" y="1915937"/>
            <a:ext cx="43707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3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12823" y="534700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杨育欢（</a:t>
            </a:r>
            <a:r>
              <a:rPr lang="en-US" altLang="zh-CN" dirty="0"/>
              <a:t>24363150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AFAB7-A644-45C2-85FF-E16F0254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r="583"/>
          <a:stretch/>
        </p:blipFill>
        <p:spPr>
          <a:xfrm>
            <a:off x="114363" y="1915936"/>
            <a:ext cx="4478648" cy="3240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0E1C3A-2B7B-411C-B6F6-D96762189C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r="1166"/>
          <a:stretch/>
        </p:blipFill>
        <p:spPr>
          <a:xfrm>
            <a:off x="4668345" y="1915937"/>
            <a:ext cx="43707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、仍有部分同学未使用尺规作图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9F3F99-01F4-4F61-84B7-E561D7F02B11}"/>
              </a:ext>
            </a:extLst>
          </p:cNvPr>
          <p:cNvSpPr txBox="1"/>
          <p:nvPr/>
        </p:nvSpPr>
        <p:spPr>
          <a:xfrm>
            <a:off x="888963" y="4549092"/>
            <a:ext cx="252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徒手画圆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F45BD2-8040-46C7-B3A1-2231112BEF94}"/>
              </a:ext>
            </a:extLst>
          </p:cNvPr>
          <p:cNvSpPr txBox="1"/>
          <p:nvPr/>
        </p:nvSpPr>
        <p:spPr>
          <a:xfrm>
            <a:off x="3333783" y="4549092"/>
            <a:ext cx="2142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长度测量不准确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4C7AA-D74C-455D-AD3B-1D5FA47836FD}"/>
              </a:ext>
            </a:extLst>
          </p:cNvPr>
          <p:cNvSpPr txBox="1"/>
          <p:nvPr/>
        </p:nvSpPr>
        <p:spPr>
          <a:xfrm>
            <a:off x="6491784" y="4549092"/>
            <a:ext cx="2136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徒手绘图，不美观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E49BCD-01B4-4E31-A399-0E993663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17592" r="17379" b="7297"/>
          <a:stretch/>
        </p:blipFill>
        <p:spPr>
          <a:xfrm>
            <a:off x="148893" y="2284439"/>
            <a:ext cx="2732511" cy="2210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980929-EC49-48A2-A7AB-5E00C6B70A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9" t="8139" r="20831" b="20895"/>
          <a:stretch/>
        </p:blipFill>
        <p:spPr>
          <a:xfrm>
            <a:off x="2965474" y="2284439"/>
            <a:ext cx="2732512" cy="2210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5DFB09-0413-4927-B5F0-CEBE13E1961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13041" r="5638" b="11312"/>
          <a:stretch/>
        </p:blipFill>
        <p:spPr>
          <a:xfrm>
            <a:off x="5782056" y="2300833"/>
            <a:ext cx="3261517" cy="22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12823" y="534700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唐艺恒（</a:t>
            </a:r>
            <a:r>
              <a:rPr lang="en-US" altLang="zh-CN" dirty="0"/>
              <a:t>24363088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AFAB7-A644-45C2-85FF-E16F0254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" b="395"/>
          <a:stretch/>
        </p:blipFill>
        <p:spPr>
          <a:xfrm>
            <a:off x="114363" y="1915936"/>
            <a:ext cx="4478648" cy="3240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0E1C3A-2B7B-411C-B6F6-D96762189C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" r="1619"/>
          <a:stretch/>
        </p:blipFill>
        <p:spPr>
          <a:xfrm>
            <a:off x="4668345" y="1915937"/>
            <a:ext cx="43707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40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3512823" y="5347004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宋承骏（</a:t>
            </a:r>
            <a:r>
              <a:rPr lang="en-US" altLang="zh-CN" dirty="0"/>
              <a:t>24363081</a:t>
            </a:r>
            <a:r>
              <a:rPr lang="zh-CN" altLang="en-US" dirty="0"/>
              <a:t>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BAFAB7-A644-45C2-85FF-E16F0254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" b="405"/>
          <a:stretch/>
        </p:blipFill>
        <p:spPr>
          <a:xfrm>
            <a:off x="114363" y="1915936"/>
            <a:ext cx="4478648" cy="3240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0E1C3A-2B7B-411C-B6F6-D96762189C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r="689"/>
          <a:stretch/>
        </p:blipFill>
        <p:spPr>
          <a:xfrm>
            <a:off x="4668345" y="1915937"/>
            <a:ext cx="437074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3-2(4)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根据图中已给轴测图及三视图间的关系，对不完整的三视图进行补全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5130148" y="2097753"/>
            <a:ext cx="3907320" cy="2117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纠正题目：侧面投影中间应为虚线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四条棱边均为可见；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点对应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，而非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本题较为简单，但错误率达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50%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以上。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2FDB459-7D32-4BDE-A32A-1CCF881DCFC9}"/>
              </a:ext>
            </a:extLst>
          </p:cNvPr>
          <p:cNvSpPr txBox="1"/>
          <p:nvPr/>
        </p:nvSpPr>
        <p:spPr>
          <a:xfrm>
            <a:off x="895661" y="6196809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23C8ABF-306A-466E-8C97-0D38C7344C09}"/>
              </a:ext>
            </a:extLst>
          </p:cNvPr>
          <p:cNvSpPr txBox="1"/>
          <p:nvPr/>
        </p:nvSpPr>
        <p:spPr>
          <a:xfrm>
            <a:off x="3368989" y="6187419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BD2849E-354B-4BA7-AB63-C1E01C18B25A}"/>
              </a:ext>
            </a:extLst>
          </p:cNvPr>
          <p:cNvSpPr txBox="1"/>
          <p:nvPr/>
        </p:nvSpPr>
        <p:spPr>
          <a:xfrm>
            <a:off x="5600796" y="6149560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4ECB35A-0C6B-4A7E-931D-21AC0348365A}"/>
              </a:ext>
            </a:extLst>
          </p:cNvPr>
          <p:cNvGrpSpPr/>
          <p:nvPr/>
        </p:nvGrpSpPr>
        <p:grpSpPr>
          <a:xfrm>
            <a:off x="435674" y="1825998"/>
            <a:ext cx="4420348" cy="2530123"/>
            <a:chOff x="435674" y="1825998"/>
            <a:chExt cx="4420348" cy="253012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1D9D5A6-3C24-4F4D-A3FB-378D4EFDA2F1}"/>
                </a:ext>
              </a:extLst>
            </p:cNvPr>
            <p:cNvGrpSpPr/>
            <p:nvPr/>
          </p:nvGrpSpPr>
          <p:grpSpPr>
            <a:xfrm>
              <a:off x="435674" y="1825998"/>
              <a:ext cx="4420348" cy="2530123"/>
              <a:chOff x="435674" y="2017336"/>
              <a:chExt cx="4420348" cy="2530123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93798776-7B23-431D-B0E2-41DC99883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74" y="2017336"/>
                <a:ext cx="4420348" cy="2530123"/>
              </a:xfrm>
              <a:prstGeom prst="rect">
                <a:avLst/>
              </a:prstGeom>
            </p:spPr>
          </p:pic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E891B515-993F-4E95-85D6-7EB6F713B362}"/>
                  </a:ext>
                </a:extLst>
              </p:cNvPr>
              <p:cNvSpPr txBox="1"/>
              <p:nvPr/>
            </p:nvSpPr>
            <p:spPr>
              <a:xfrm>
                <a:off x="2468933" y="2239043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36E83ED7-2D50-4EF0-B399-E9F26A0A5257}"/>
                  </a:ext>
                </a:extLst>
              </p:cNvPr>
              <p:cNvSpPr/>
              <p:nvPr/>
            </p:nvSpPr>
            <p:spPr>
              <a:xfrm>
                <a:off x="1358437" y="351746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40CEB3EC-3E7A-4DA3-A604-2873FFC9C7B6}"/>
                  </a:ext>
                </a:extLst>
              </p:cNvPr>
              <p:cNvSpPr/>
              <p:nvPr/>
            </p:nvSpPr>
            <p:spPr>
              <a:xfrm>
                <a:off x="1182055" y="351746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C0A1C426-B903-4E6B-B03E-7C681971A2CA}"/>
                  </a:ext>
                </a:extLst>
              </p:cNvPr>
              <p:cNvSpPr txBox="1"/>
              <p:nvPr/>
            </p:nvSpPr>
            <p:spPr>
              <a:xfrm>
                <a:off x="1358437" y="3140992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a'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6135854-7521-4649-AC8C-76D60CABA2BE}"/>
                  </a:ext>
                </a:extLst>
              </p:cNvPr>
              <p:cNvSpPr txBox="1"/>
              <p:nvPr/>
            </p:nvSpPr>
            <p:spPr>
              <a:xfrm>
                <a:off x="1350575" y="3414150"/>
                <a:ext cx="548252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b'</a:t>
                </a:r>
                <a:endParaRPr lang="zh-CN" altLang="en-US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328FAB66-1A30-47F0-BAD6-D010B204FBBC}"/>
                  </a:ext>
                </a:extLst>
              </p:cNvPr>
              <p:cNvSpPr/>
              <p:nvPr/>
            </p:nvSpPr>
            <p:spPr>
              <a:xfrm>
                <a:off x="1361300" y="3601708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45B2DB7A-1CB4-4E23-BD61-5323876637A4}"/>
                  </a:ext>
                </a:extLst>
              </p:cNvPr>
              <p:cNvSpPr/>
              <p:nvPr/>
            </p:nvSpPr>
            <p:spPr>
              <a:xfrm>
                <a:off x="2743059" y="250260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3B1AE46-FE15-4C8F-AE15-7798764BAA00}"/>
                </a:ext>
              </a:extLst>
            </p:cNvPr>
            <p:cNvSpPr/>
            <p:nvPr/>
          </p:nvSpPr>
          <p:spPr>
            <a:xfrm>
              <a:off x="2755900" y="2346325"/>
              <a:ext cx="444500" cy="0"/>
            </a:xfrm>
            <a:custGeom>
              <a:avLst/>
              <a:gdLst>
                <a:gd name="connsiteX0" fmla="*/ 0 w 444500"/>
                <a:gd name="connsiteY0" fmla="*/ 0 h 0"/>
                <a:gd name="connsiteX1" fmla="*/ 444500 w 444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500">
                  <a:moveTo>
                    <a:pt x="0" y="0"/>
                  </a:moveTo>
                  <a:lnTo>
                    <a:pt x="444500" y="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120D244-A316-4E40-B67D-05F654676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92" t="25104" r="30256" b="7297"/>
          <a:stretch/>
        </p:blipFill>
        <p:spPr>
          <a:xfrm>
            <a:off x="447701" y="4520508"/>
            <a:ext cx="2004623" cy="161640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D87DC63-1F44-46FB-B2A9-DEA81A8B31E7}"/>
              </a:ext>
            </a:extLst>
          </p:cNvPr>
          <p:cNvSpPr txBox="1"/>
          <p:nvPr/>
        </p:nvSpPr>
        <p:spPr>
          <a:xfrm>
            <a:off x="3564939" y="2027809"/>
            <a:ext cx="548252" cy="363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虚线！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6807AEA-F932-41C1-9198-085E57345C9B}"/>
              </a:ext>
            </a:extLst>
          </p:cNvPr>
          <p:cNvCxnSpPr>
            <a:cxnSpLocks/>
          </p:cNvCxnSpPr>
          <p:nvPr/>
        </p:nvCxnSpPr>
        <p:spPr>
          <a:xfrm flipV="1">
            <a:off x="3261360" y="2311268"/>
            <a:ext cx="365760" cy="350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5E463A8-BECA-4441-9AF8-DA884193C6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27485" r="32233" b="8460"/>
          <a:stretch/>
        </p:blipFill>
        <p:spPr>
          <a:xfrm>
            <a:off x="2831207" y="4520508"/>
            <a:ext cx="2019959" cy="16164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D59E70C-50E5-427F-88A1-1BE7236A09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24715" r="29514" b="7168"/>
          <a:stretch/>
        </p:blipFill>
        <p:spPr>
          <a:xfrm>
            <a:off x="5265395" y="4533160"/>
            <a:ext cx="1985537" cy="16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3-2(8)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求圆柱体截切后的第三视图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245299" y="1825998"/>
            <a:ext cx="4767309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本题为：一个圆柱体，被三个平面截切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确定截交线及其形状。注意正视图中的斜截交线的侧面投影为椭圆，绘制时应找特殊点以确定椭圆形状；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②找特殊点求截交线。注意点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在轴线上，其侧面投影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也应在外轮廓线上；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判断可见性。特别是椭圆的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a’b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a’c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可见，正视图中垂直截交线的侧面投影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b’d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66743D1-DB3D-4D56-9AEF-9A3AC41407F1}"/>
              </a:ext>
            </a:extLst>
          </p:cNvPr>
          <p:cNvGrpSpPr/>
          <p:nvPr/>
        </p:nvGrpSpPr>
        <p:grpSpPr>
          <a:xfrm>
            <a:off x="412921" y="2280807"/>
            <a:ext cx="3666478" cy="3465055"/>
            <a:chOff x="355107" y="1859994"/>
            <a:chExt cx="3666478" cy="3465055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9EFFE0B-1534-4165-B68E-66224EB05E3F}"/>
                </a:ext>
              </a:extLst>
            </p:cNvPr>
            <p:cNvGrpSpPr/>
            <p:nvPr/>
          </p:nvGrpSpPr>
          <p:grpSpPr>
            <a:xfrm>
              <a:off x="355107" y="1859994"/>
              <a:ext cx="3666478" cy="3465055"/>
              <a:chOff x="355107" y="1859994"/>
              <a:chExt cx="3666478" cy="3465055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72C172B-145D-431E-B44B-B79B7766AD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68" r="12336"/>
              <a:stretch/>
            </p:blipFill>
            <p:spPr>
              <a:xfrm>
                <a:off x="355107" y="1859994"/>
                <a:ext cx="3666478" cy="346505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3449F56-AE55-41BE-8213-525F0CCF0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710407" y="2106921"/>
                <a:ext cx="666882" cy="1359170"/>
              </a:xfrm>
              <a:prstGeom prst="rect">
                <a:avLst/>
              </a:prstGeom>
            </p:spPr>
          </p:pic>
        </p:grp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9EB2225-BDC9-4901-96AA-08C78C68928A}"/>
                </a:ext>
              </a:extLst>
            </p:cNvPr>
            <p:cNvSpPr/>
            <p:nvPr/>
          </p:nvSpPr>
          <p:spPr>
            <a:xfrm>
              <a:off x="943160" y="2828986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BE587D4-AB83-46CA-B8A3-36D217871332}"/>
                </a:ext>
              </a:extLst>
            </p:cNvPr>
            <p:cNvSpPr/>
            <p:nvPr/>
          </p:nvSpPr>
          <p:spPr>
            <a:xfrm>
              <a:off x="2848811" y="2828986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AE5ED1-8D59-42EE-98BE-2910AD689B63}"/>
                </a:ext>
              </a:extLst>
            </p:cNvPr>
            <p:cNvSpPr/>
            <p:nvPr/>
          </p:nvSpPr>
          <p:spPr>
            <a:xfrm>
              <a:off x="982980" y="2850515"/>
              <a:ext cx="1866900" cy="0"/>
            </a:xfrm>
            <a:custGeom>
              <a:avLst/>
              <a:gdLst>
                <a:gd name="connsiteX0" fmla="*/ 0 w 1866900"/>
                <a:gd name="connsiteY0" fmla="*/ 0 h 0"/>
                <a:gd name="connsiteX1" fmla="*/ 1866900 w 1866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0">
                  <a:moveTo>
                    <a:pt x="0" y="0"/>
                  </a:moveTo>
                  <a:lnTo>
                    <a:pt x="186690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EE7D0DB2-9DFB-4215-BA6C-F387A28581FD}"/>
                </a:ext>
              </a:extLst>
            </p:cNvPr>
            <p:cNvSpPr/>
            <p:nvPr/>
          </p:nvSpPr>
          <p:spPr>
            <a:xfrm>
              <a:off x="774885" y="3895786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CEBD8F5A-86AA-418C-B174-6C02E2E6440F}"/>
                </a:ext>
              </a:extLst>
            </p:cNvPr>
            <p:cNvSpPr/>
            <p:nvPr/>
          </p:nvSpPr>
          <p:spPr>
            <a:xfrm flipV="1">
              <a:off x="788220" y="3872290"/>
              <a:ext cx="2120081" cy="45719"/>
            </a:xfrm>
            <a:custGeom>
              <a:avLst/>
              <a:gdLst>
                <a:gd name="connsiteX0" fmla="*/ 0 w 1866900"/>
                <a:gd name="connsiteY0" fmla="*/ 0 h 0"/>
                <a:gd name="connsiteX1" fmla="*/ 1866900 w 1866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0">
                  <a:moveTo>
                    <a:pt x="0" y="0"/>
                  </a:moveTo>
                  <a:lnTo>
                    <a:pt x="186690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80EEEE9-FC6C-433E-A60B-9252ECDCA1EC}"/>
                </a:ext>
              </a:extLst>
            </p:cNvPr>
            <p:cNvSpPr/>
            <p:nvPr/>
          </p:nvSpPr>
          <p:spPr>
            <a:xfrm>
              <a:off x="2884398" y="30124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FA119DBE-BEAB-4A2B-AAD6-3F6D66753ABD}"/>
                </a:ext>
              </a:extLst>
            </p:cNvPr>
            <p:cNvSpPr/>
            <p:nvPr/>
          </p:nvSpPr>
          <p:spPr>
            <a:xfrm>
              <a:off x="1334479" y="4038505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6BBE150-D4F2-4E2F-9337-1F93F7B25ECC}"/>
                </a:ext>
              </a:extLst>
            </p:cNvPr>
            <p:cNvSpPr/>
            <p:nvPr/>
          </p:nvSpPr>
          <p:spPr>
            <a:xfrm>
              <a:off x="3020988" y="2433119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D79421D1-82D8-473B-B81F-2FA62FD513BB}"/>
                </a:ext>
              </a:extLst>
            </p:cNvPr>
            <p:cNvSpPr/>
            <p:nvPr/>
          </p:nvSpPr>
          <p:spPr>
            <a:xfrm flipV="1">
              <a:off x="1357339" y="4015643"/>
              <a:ext cx="1685900" cy="45719"/>
            </a:xfrm>
            <a:custGeom>
              <a:avLst/>
              <a:gdLst>
                <a:gd name="connsiteX0" fmla="*/ 0 w 1866900"/>
                <a:gd name="connsiteY0" fmla="*/ 0 h 0"/>
                <a:gd name="connsiteX1" fmla="*/ 1866900 w 1866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0">
                  <a:moveTo>
                    <a:pt x="0" y="0"/>
                  </a:moveTo>
                  <a:lnTo>
                    <a:pt x="186690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2FC9A24-AB61-4E3C-AC63-3543D23DDAD2}"/>
                </a:ext>
              </a:extLst>
            </p:cNvPr>
            <p:cNvSpPr/>
            <p:nvPr/>
          </p:nvSpPr>
          <p:spPr>
            <a:xfrm>
              <a:off x="3043238" y="2457450"/>
              <a:ext cx="0" cy="1607344"/>
            </a:xfrm>
            <a:custGeom>
              <a:avLst/>
              <a:gdLst>
                <a:gd name="connsiteX0" fmla="*/ 0 w 0"/>
                <a:gd name="connsiteY0" fmla="*/ 0 h 1607344"/>
                <a:gd name="connsiteX1" fmla="*/ 0 w 0"/>
                <a:gd name="connsiteY1" fmla="*/ 1607344 h 160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607344">
                  <a:moveTo>
                    <a:pt x="0" y="0"/>
                  </a:moveTo>
                  <a:lnTo>
                    <a:pt x="0" y="1607344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FFAAFFE-69E5-4154-85EB-06E8D191BA2B}"/>
                </a:ext>
              </a:extLst>
            </p:cNvPr>
            <p:cNvSpPr txBox="1"/>
            <p:nvPr/>
          </p:nvSpPr>
          <p:spPr>
            <a:xfrm>
              <a:off x="938330" y="2666151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0C1FE52-6F7A-40FB-9982-1E08D5AF8415}"/>
                </a:ext>
              </a:extLst>
            </p:cNvPr>
            <p:cNvSpPr txBox="1"/>
            <p:nvPr/>
          </p:nvSpPr>
          <p:spPr>
            <a:xfrm>
              <a:off x="2623776" y="2650580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a'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6D6FDA74-20DA-45D2-ADD7-9571D8248DCD}"/>
                </a:ext>
              </a:extLst>
            </p:cNvPr>
            <p:cNvSpPr/>
            <p:nvPr/>
          </p:nvSpPr>
          <p:spPr>
            <a:xfrm flipV="1">
              <a:off x="1137286" y="2618523"/>
              <a:ext cx="1773304" cy="53115"/>
            </a:xfrm>
            <a:custGeom>
              <a:avLst/>
              <a:gdLst>
                <a:gd name="connsiteX0" fmla="*/ 0 w 1866900"/>
                <a:gd name="connsiteY0" fmla="*/ 0 h 0"/>
                <a:gd name="connsiteX1" fmla="*/ 1866900 w 1866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900">
                  <a:moveTo>
                    <a:pt x="0" y="0"/>
                  </a:moveTo>
                  <a:lnTo>
                    <a:pt x="1866900" y="0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2F6D262-2823-4261-AFBB-BA0000C9B927}"/>
                </a:ext>
              </a:extLst>
            </p:cNvPr>
            <p:cNvSpPr/>
            <p:nvPr/>
          </p:nvSpPr>
          <p:spPr>
            <a:xfrm>
              <a:off x="2885560" y="2650337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B4FD5A11-4DA6-4DEA-ADC8-46F865B95626}"/>
                </a:ext>
              </a:extLst>
            </p:cNvPr>
            <p:cNvSpPr/>
            <p:nvPr/>
          </p:nvSpPr>
          <p:spPr>
            <a:xfrm>
              <a:off x="1127463" y="2647448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4D23F8B-7CE4-4A4B-8E91-019DCD35B9A5}"/>
                </a:ext>
              </a:extLst>
            </p:cNvPr>
            <p:cNvSpPr/>
            <p:nvPr/>
          </p:nvSpPr>
          <p:spPr>
            <a:xfrm>
              <a:off x="1104603" y="3895104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A5F1597-C764-48E0-8C74-6071B1245830}"/>
                </a:ext>
              </a:extLst>
            </p:cNvPr>
            <p:cNvSpPr txBox="1"/>
            <p:nvPr/>
          </p:nvSpPr>
          <p:spPr>
            <a:xfrm>
              <a:off x="2623776" y="2832443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b'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31E976E-D2E2-4CA6-8E99-A893E72CBB12}"/>
                </a:ext>
              </a:extLst>
            </p:cNvPr>
            <p:cNvSpPr txBox="1"/>
            <p:nvPr/>
          </p:nvSpPr>
          <p:spPr>
            <a:xfrm>
              <a:off x="2644311" y="2323641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c'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D36D3A0-BBC7-4605-A491-4D4AD6B024C6}"/>
                </a:ext>
              </a:extLst>
            </p:cNvPr>
            <p:cNvSpPr txBox="1"/>
            <p:nvPr/>
          </p:nvSpPr>
          <p:spPr>
            <a:xfrm>
              <a:off x="639213" y="2835049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6306454C-7617-4504-B734-C0A5768F160D}"/>
                </a:ext>
              </a:extLst>
            </p:cNvPr>
            <p:cNvSpPr txBox="1"/>
            <p:nvPr/>
          </p:nvSpPr>
          <p:spPr>
            <a:xfrm>
              <a:off x="956069" y="2302112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BDDE37D2-DDFE-4B49-B129-80D3B8776EA4}"/>
                </a:ext>
              </a:extLst>
            </p:cNvPr>
            <p:cNvSpPr/>
            <p:nvPr/>
          </p:nvSpPr>
          <p:spPr>
            <a:xfrm>
              <a:off x="786681" y="30124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9C760881-1675-4101-8639-82A6FA45283D}"/>
                </a:ext>
              </a:extLst>
            </p:cNvPr>
            <p:cNvSpPr/>
            <p:nvPr/>
          </p:nvSpPr>
          <p:spPr>
            <a:xfrm>
              <a:off x="767065" y="244033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0D6C6F17-A2D5-4B6C-903C-C104C808A8DF}"/>
                </a:ext>
              </a:extLst>
            </p:cNvPr>
            <p:cNvSpPr/>
            <p:nvPr/>
          </p:nvSpPr>
          <p:spPr>
            <a:xfrm>
              <a:off x="2879889" y="244033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BBDE3A4-66CB-479B-8AE7-72C9EC35F047}"/>
                </a:ext>
              </a:extLst>
            </p:cNvPr>
            <p:cNvSpPr txBox="1"/>
            <p:nvPr/>
          </p:nvSpPr>
          <p:spPr>
            <a:xfrm>
              <a:off x="556351" y="2191344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4BBEC28-F1E0-4945-A671-0F2C2CEC1CF3}"/>
                </a:ext>
              </a:extLst>
            </p:cNvPr>
            <p:cNvSpPr txBox="1"/>
            <p:nvPr/>
          </p:nvSpPr>
          <p:spPr>
            <a:xfrm>
              <a:off x="2619832" y="2160008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00B05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d'</a:t>
              </a:r>
              <a:endParaRPr lang="zh-CN" alt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432005C4-E407-4716-B678-48C4A2BFCFC1}"/>
                </a:ext>
              </a:extLst>
            </p:cNvPr>
            <p:cNvSpPr/>
            <p:nvPr/>
          </p:nvSpPr>
          <p:spPr>
            <a:xfrm>
              <a:off x="2902743" y="2462213"/>
              <a:ext cx="45719" cy="1455796"/>
            </a:xfrm>
            <a:custGeom>
              <a:avLst/>
              <a:gdLst>
                <a:gd name="connsiteX0" fmla="*/ 0 w 0"/>
                <a:gd name="connsiteY0" fmla="*/ 0 h 1454943"/>
                <a:gd name="connsiteX1" fmla="*/ 0 w 0"/>
                <a:gd name="connsiteY1" fmla="*/ 1454943 h 145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4943">
                  <a:moveTo>
                    <a:pt x="0" y="0"/>
                  </a:moveTo>
                  <a:lnTo>
                    <a:pt x="0" y="1454943"/>
                  </a:ln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63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093261" y="2134815"/>
            <a:ext cx="4900503" cy="377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本题为：一个圆锥，被三个平面截切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①确定截交线形状及投影特性。三个平面对应的侧面投影分别为三角形、线段、抛物线；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②找特殊点求截交线。注意点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的侧面投影重合在一点上（经测量，点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距轴线长度相等）；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判断可见性。俯视图中两截平面的交线不可见，用虚线连接。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94C81C8-23C2-490D-AB2B-ADF5DA5BB747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3-2(9)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FBB098C-79C9-4135-A1DF-75EE4A690F31}"/>
              </a:ext>
            </a:extLst>
          </p:cNvPr>
          <p:cNvGrpSpPr/>
          <p:nvPr/>
        </p:nvGrpSpPr>
        <p:grpSpPr>
          <a:xfrm>
            <a:off x="232997" y="2030265"/>
            <a:ext cx="3728326" cy="4385049"/>
            <a:chOff x="519453" y="2030378"/>
            <a:chExt cx="3728326" cy="43850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35DADC1-E5FA-4864-9052-DB6ACF9B1F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9" t="10873" r="16689" b="13657"/>
            <a:stretch/>
          </p:blipFill>
          <p:spPr>
            <a:xfrm>
              <a:off x="519453" y="2030378"/>
              <a:ext cx="3719744" cy="3284826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19B7BFA-C62E-4885-899C-71F2D0519EFD}"/>
                </a:ext>
              </a:extLst>
            </p:cNvPr>
            <p:cNvSpPr txBox="1"/>
            <p:nvPr/>
          </p:nvSpPr>
          <p:spPr>
            <a:xfrm>
              <a:off x="2426413" y="5753514"/>
              <a:ext cx="17289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曲线？直线？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zh-CN" altLang="en-US" dirty="0">
                  <a:solidFill>
                    <a:srgbClr val="FF0000"/>
                  </a:solidFill>
                </a:rPr>
                <a:t>曲线</a:t>
              </a:r>
              <a:r>
                <a:rPr lang="en-US" altLang="zh-CN" dirty="0">
                  <a:solidFill>
                    <a:srgbClr val="FF0000"/>
                  </a:solidFill>
                </a:rPr>
                <a:t>(</a:t>
              </a:r>
              <a:r>
                <a:rPr lang="zh-CN" altLang="en-US" dirty="0">
                  <a:solidFill>
                    <a:srgbClr val="FF0000"/>
                  </a:solidFill>
                </a:rPr>
                <a:t>抛物线</a:t>
              </a:r>
              <a:r>
                <a:rPr lang="en-US" altLang="zh-CN" dirty="0">
                  <a:solidFill>
                    <a:srgbClr val="FF0000"/>
                  </a:solidFill>
                </a:rPr>
                <a:t>)</a:t>
              </a:r>
              <a:r>
                <a:rPr lang="zh-CN" altLang="en-US" dirty="0">
                  <a:solidFill>
                    <a:srgbClr val="FF0000"/>
                  </a:solidFill>
                </a:rPr>
                <a:t>！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C2DF1E7-8874-48E5-9942-45D5990EFCC3}"/>
                </a:ext>
              </a:extLst>
            </p:cNvPr>
            <p:cNvSpPr txBox="1"/>
            <p:nvPr/>
          </p:nvSpPr>
          <p:spPr>
            <a:xfrm>
              <a:off x="683963" y="5769096"/>
              <a:ext cx="1896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实线？虚线？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r>
                <a:rPr lang="zh-CN" altLang="en-US" dirty="0">
                  <a:solidFill>
                    <a:srgbClr val="FF0000"/>
                  </a:solidFill>
                </a:rPr>
                <a:t>虚线！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29B5030C-1E45-48DE-97DD-30CFB8230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5695" y="4526643"/>
              <a:ext cx="334366" cy="11467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710D7741-786F-4668-9798-9087427DAF96}"/>
                </a:ext>
              </a:extLst>
            </p:cNvPr>
            <p:cNvSpPr/>
            <p:nvPr/>
          </p:nvSpPr>
          <p:spPr>
            <a:xfrm>
              <a:off x="3062220" y="32487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64C84BD-D8D4-4631-8B99-E88C6DA25A5D}"/>
                </a:ext>
              </a:extLst>
            </p:cNvPr>
            <p:cNvSpPr txBox="1"/>
            <p:nvPr/>
          </p:nvSpPr>
          <p:spPr>
            <a:xfrm>
              <a:off x="1004777" y="2990134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CD159FD7-C64C-45E6-BE54-EB074C937CFB}"/>
                </a:ext>
              </a:extLst>
            </p:cNvPr>
            <p:cNvSpPr/>
            <p:nvPr/>
          </p:nvSpPr>
          <p:spPr>
            <a:xfrm>
              <a:off x="1239770" y="324493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3125F773-9F13-4104-9FA6-5E3CFA7965C0}"/>
                </a:ext>
              </a:extLst>
            </p:cNvPr>
            <p:cNvSpPr/>
            <p:nvPr/>
          </p:nvSpPr>
          <p:spPr>
            <a:xfrm>
              <a:off x="1697202" y="32487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91F2D2CD-54CA-4ADA-B18A-CAF4AEEE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958" t="7388" b="2108"/>
            <a:stretch/>
          </p:blipFill>
          <p:spPr>
            <a:xfrm>
              <a:off x="3244991" y="4226312"/>
              <a:ext cx="1002788" cy="1090415"/>
            </a:xfrm>
            <a:prstGeom prst="rect">
              <a:avLst/>
            </a:prstGeom>
          </p:spPr>
        </p:pic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DF2AD20C-A50B-4736-8700-3D92632AFBFE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3062220" y="3426552"/>
              <a:ext cx="228652" cy="2326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0E10F3B7-7E47-4AFE-AFF3-E4CF90449691}"/>
                </a:ext>
              </a:extLst>
            </p:cNvPr>
            <p:cNvSpPr txBox="1"/>
            <p:nvPr/>
          </p:nvSpPr>
          <p:spPr>
            <a:xfrm>
              <a:off x="2513968" y="3026477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1’(a’)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CC1EFB67-7772-4D31-B2CC-CB551609E0C3}"/>
                </a:ext>
              </a:extLst>
            </p:cNvPr>
            <p:cNvSpPr txBox="1"/>
            <p:nvPr/>
          </p:nvSpPr>
          <p:spPr>
            <a:xfrm>
              <a:off x="1681616" y="3083386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35CDADC-759A-450F-B13A-417339BB44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5489" y="3278510"/>
              <a:ext cx="200411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0601F007-6D46-4D66-88B0-BF713FAA8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9648" y="3278510"/>
              <a:ext cx="200411" cy="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181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1189579" y="1983986"/>
            <a:ext cx="476730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距轴线长度不相等，则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不重合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94C81C8-23C2-490D-AB2B-ADF5DA5BB747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3-2(9)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77A086E0-21E0-4117-99B9-76C5E454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29" y="2439239"/>
            <a:ext cx="4579699" cy="365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20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252562" y="2134815"/>
            <a:ext cx="4900503" cy="377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本题为：一个圆锥，被两个平面截切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确定截交线形状及投影特性。截交线的侧面投影分别为椭圆、水平直线，水平投影分别为抛物线、圆；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找特殊点求截交线。找准点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的投影位置；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判断可见性。俯视图中两截平面的交线不可见，用虚线连接。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2C2D8C8-44AE-489D-99CC-A99AFE8E4D98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3-2(12)</a:t>
            </a:r>
            <a:r>
              <a:rPr lang="en-US" altLang="zh-CN" dirty="0"/>
              <a:t> </a:t>
            </a:r>
            <a:r>
              <a:rPr lang="zh-CN" altLang="en-US" dirty="0"/>
              <a:t>求圆锥的截交线，完成其水平投影和侧面投影。</a:t>
            </a:r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D04971-3E70-427B-B1DB-EC84B27329BF}"/>
              </a:ext>
            </a:extLst>
          </p:cNvPr>
          <p:cNvGrpSpPr/>
          <p:nvPr/>
        </p:nvGrpSpPr>
        <p:grpSpPr>
          <a:xfrm>
            <a:off x="319214" y="2153263"/>
            <a:ext cx="3770066" cy="4135798"/>
            <a:chOff x="319214" y="2153263"/>
            <a:chExt cx="3770066" cy="41357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12CCED-758B-41C3-BC77-5CAE42F9D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639" t="7799" r="14905" b="30583"/>
            <a:stretch/>
          </p:blipFill>
          <p:spPr>
            <a:xfrm rot="16200000">
              <a:off x="545108" y="1954385"/>
              <a:ext cx="3345293" cy="3743049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0EF8DE9-5E84-467D-83D4-F3AA026F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3678" y="4181383"/>
              <a:ext cx="1085549" cy="1219951"/>
            </a:xfrm>
            <a:prstGeom prst="rect">
              <a:avLst/>
            </a:prstGeom>
          </p:spPr>
        </p:pic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C89D4CF1-3BE2-4082-9865-BAC4C302A3D9}"/>
                </a:ext>
              </a:extLst>
            </p:cNvPr>
            <p:cNvCxnSpPr>
              <a:cxnSpLocks/>
            </p:cNvCxnSpPr>
            <p:nvPr/>
          </p:nvCxnSpPr>
          <p:spPr>
            <a:xfrm>
              <a:off x="1099239" y="4820575"/>
              <a:ext cx="366330" cy="10934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AB79CCC-9970-4EED-9E3B-2B413B9D9F26}"/>
                </a:ext>
              </a:extLst>
            </p:cNvPr>
            <p:cNvSpPr txBox="1"/>
            <p:nvPr/>
          </p:nvSpPr>
          <p:spPr>
            <a:xfrm>
              <a:off x="1180896" y="5919729"/>
              <a:ext cx="172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抛物线！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FF0DDD69-9F7E-4955-91C9-65BD92562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626" y="4865614"/>
              <a:ext cx="20579" cy="103903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2CCCF9-2D46-4A8B-BC9D-12C26B6FCB6B}"/>
                </a:ext>
              </a:extLst>
            </p:cNvPr>
            <p:cNvSpPr txBox="1"/>
            <p:nvPr/>
          </p:nvSpPr>
          <p:spPr>
            <a:xfrm>
              <a:off x="519453" y="5907403"/>
              <a:ext cx="579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圆！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0483565-DC7F-44F9-85BD-493DCC3184B3}"/>
                </a:ext>
              </a:extLst>
            </p:cNvPr>
            <p:cNvSpPr/>
            <p:nvPr/>
          </p:nvSpPr>
          <p:spPr>
            <a:xfrm>
              <a:off x="3061292" y="306578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090A1B8-AFB5-4D12-8FE3-E446A53808AC}"/>
                </a:ext>
              </a:extLst>
            </p:cNvPr>
            <p:cNvSpPr/>
            <p:nvPr/>
          </p:nvSpPr>
          <p:spPr>
            <a:xfrm>
              <a:off x="3032964" y="332182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86D216E-9E71-4B9F-8247-A71A6AACFC0A}"/>
                </a:ext>
              </a:extLst>
            </p:cNvPr>
            <p:cNvSpPr/>
            <p:nvPr/>
          </p:nvSpPr>
          <p:spPr>
            <a:xfrm>
              <a:off x="3404770" y="28438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5FB26D7-24CB-4BAD-8132-C919B0CF960A}"/>
                </a:ext>
              </a:extLst>
            </p:cNvPr>
            <p:cNvSpPr txBox="1"/>
            <p:nvPr/>
          </p:nvSpPr>
          <p:spPr>
            <a:xfrm>
              <a:off x="3176363" y="2480572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860BFF-6AA6-42B1-ADCE-F5CFFA478D00}"/>
                </a:ext>
              </a:extLst>
            </p:cNvPr>
            <p:cNvSpPr txBox="1"/>
            <p:nvPr/>
          </p:nvSpPr>
          <p:spPr>
            <a:xfrm>
              <a:off x="2830785" y="2775504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0EF00A6-DB18-49A8-BF41-A70F4B38A3BE}"/>
                </a:ext>
              </a:extLst>
            </p:cNvPr>
            <p:cNvSpPr txBox="1"/>
            <p:nvPr/>
          </p:nvSpPr>
          <p:spPr>
            <a:xfrm>
              <a:off x="2618034" y="3053968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58A7A9A-CFA5-4C0E-83A4-C03A644355D4}"/>
                </a:ext>
              </a:extLst>
            </p:cNvPr>
            <p:cNvSpPr txBox="1"/>
            <p:nvPr/>
          </p:nvSpPr>
          <p:spPr>
            <a:xfrm>
              <a:off x="593340" y="2507207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8495578-BCA9-4BA8-8A7D-8ACAA7B0BC6A}"/>
                </a:ext>
              </a:extLst>
            </p:cNvPr>
            <p:cNvSpPr txBox="1"/>
            <p:nvPr/>
          </p:nvSpPr>
          <p:spPr>
            <a:xfrm>
              <a:off x="1186861" y="2765347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654061F-06CD-4DAC-AB1E-088D13C3C7FB}"/>
                </a:ext>
              </a:extLst>
            </p:cNvPr>
            <p:cNvSpPr txBox="1"/>
            <p:nvPr/>
          </p:nvSpPr>
          <p:spPr>
            <a:xfrm>
              <a:off x="423563" y="3042771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5E8E78A-A237-4574-866E-F54F17F32F17}"/>
                </a:ext>
              </a:extLst>
            </p:cNvPr>
            <p:cNvSpPr/>
            <p:nvPr/>
          </p:nvSpPr>
          <p:spPr>
            <a:xfrm>
              <a:off x="867016" y="282079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BEBCA92-4F49-49B0-95E9-982861E09136}"/>
                </a:ext>
              </a:extLst>
            </p:cNvPr>
            <p:cNvSpPr/>
            <p:nvPr/>
          </p:nvSpPr>
          <p:spPr>
            <a:xfrm>
              <a:off x="1115409" y="307592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DC5E49E-5F63-4637-8896-F0C3CFD636F7}"/>
                </a:ext>
              </a:extLst>
            </p:cNvPr>
            <p:cNvSpPr/>
            <p:nvPr/>
          </p:nvSpPr>
          <p:spPr>
            <a:xfrm>
              <a:off x="638746" y="332182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6BBC43E-F6DE-4C1F-A85F-71F361D4F0BF}"/>
                </a:ext>
              </a:extLst>
            </p:cNvPr>
            <p:cNvSpPr/>
            <p:nvPr/>
          </p:nvSpPr>
          <p:spPr>
            <a:xfrm>
              <a:off x="661605" y="454395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67CBD1F6-16E4-4984-89E0-4560BE0D356F}"/>
                </a:ext>
              </a:extLst>
            </p:cNvPr>
            <p:cNvSpPr/>
            <p:nvPr/>
          </p:nvSpPr>
          <p:spPr>
            <a:xfrm>
              <a:off x="889875" y="455505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59650AA-0C1A-412A-BA22-525391A27CB0}"/>
                </a:ext>
              </a:extLst>
            </p:cNvPr>
            <p:cNvSpPr txBox="1"/>
            <p:nvPr/>
          </p:nvSpPr>
          <p:spPr>
            <a:xfrm>
              <a:off x="737010" y="4152263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a''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80184D0-BAA2-49FF-9A1B-B4732ADE1FF6}"/>
                </a:ext>
              </a:extLst>
            </p:cNvPr>
            <p:cNvSpPr txBox="1"/>
            <p:nvPr/>
          </p:nvSpPr>
          <p:spPr>
            <a:xfrm>
              <a:off x="319214" y="4171192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c''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6567ABC-9DF1-4A64-B1E3-AE2955117905}"/>
                </a:ext>
              </a:extLst>
            </p:cNvPr>
            <p:cNvSpPr/>
            <p:nvPr/>
          </p:nvSpPr>
          <p:spPr>
            <a:xfrm>
              <a:off x="1345572" y="331015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EA06EA06-33FF-4613-954D-71638DD6706A}"/>
                </a:ext>
              </a:extLst>
            </p:cNvPr>
            <p:cNvSpPr/>
            <p:nvPr/>
          </p:nvSpPr>
          <p:spPr>
            <a:xfrm>
              <a:off x="1361553" y="413976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E795757C-D99B-4F42-B6AD-A1BCFA4563D6}"/>
                </a:ext>
              </a:extLst>
            </p:cNvPr>
            <p:cNvSpPr/>
            <p:nvPr/>
          </p:nvSpPr>
          <p:spPr>
            <a:xfrm>
              <a:off x="2927066" y="332610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rgbClr val="00B050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5A6001-9A8C-4C2B-85A0-B4646EB51267}"/>
                </a:ext>
              </a:extLst>
            </p:cNvPr>
            <p:cNvSpPr txBox="1"/>
            <p:nvPr/>
          </p:nvSpPr>
          <p:spPr>
            <a:xfrm>
              <a:off x="3055823" y="3189263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E9E21E3-FC3F-464A-A7EE-BE8BDFB98BD9}"/>
                </a:ext>
              </a:extLst>
            </p:cNvPr>
            <p:cNvSpPr txBox="1"/>
            <p:nvPr/>
          </p:nvSpPr>
          <p:spPr>
            <a:xfrm>
              <a:off x="1401120" y="3163066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A292895-9502-4112-8E6C-57C0C72561A9}"/>
                </a:ext>
              </a:extLst>
            </p:cNvPr>
            <p:cNvSpPr txBox="1"/>
            <p:nvPr/>
          </p:nvSpPr>
          <p:spPr>
            <a:xfrm>
              <a:off x="1457498" y="3774856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d''</a:t>
              </a:r>
              <a:endParaRPr lang="zh-CN" altLang="en-US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64A3252A-2F9F-4CD8-B8E7-08179F186B62}"/>
                </a:ext>
              </a:extLst>
            </p:cNvPr>
            <p:cNvCxnSpPr>
              <a:cxnSpLocks/>
            </p:cNvCxnSpPr>
            <p:nvPr/>
          </p:nvCxnSpPr>
          <p:spPr>
            <a:xfrm>
              <a:off x="1433861" y="4768357"/>
              <a:ext cx="1121906" cy="113258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DC2D1F30-EB6A-422D-AF91-22AF296FCBF6}"/>
                </a:ext>
              </a:extLst>
            </p:cNvPr>
            <p:cNvSpPr txBox="1"/>
            <p:nvPr/>
          </p:nvSpPr>
          <p:spPr>
            <a:xfrm>
              <a:off x="2360362" y="5907403"/>
              <a:ext cx="172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虚线！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74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根据图中已给轴测图及三视图间的关系，对不完整的三视图进行补全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3A0DDB-CB22-402A-B018-7F77C74910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552" y="2017337"/>
            <a:ext cx="6736895" cy="3856070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8966D86-995E-4791-8037-39B4B42B5B85}"/>
              </a:ext>
            </a:extLst>
          </p:cNvPr>
          <p:cNvSpPr/>
          <p:nvPr/>
        </p:nvSpPr>
        <p:spPr>
          <a:xfrm flipV="1">
            <a:off x="4762253" y="2780000"/>
            <a:ext cx="644247" cy="45719"/>
          </a:xfrm>
          <a:custGeom>
            <a:avLst/>
            <a:gdLst>
              <a:gd name="connsiteX0" fmla="*/ 0 w 444500"/>
              <a:gd name="connsiteY0" fmla="*/ 0 h 0"/>
              <a:gd name="connsiteX1" fmla="*/ 444500 w 444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根据两视图，求圆柱体截切后的第三视图。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FB9541-7AE9-45CF-8B90-786DDEC7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06" y="1986632"/>
            <a:ext cx="5868584" cy="39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1837</TotalTime>
  <Words>876</Words>
  <Application>Microsoft Office PowerPoint</Application>
  <PresentationFormat>全屏显示(4:3)</PresentationFormat>
  <Paragraphs>123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华文楷体</vt:lpstr>
      <vt:lpstr>宋体</vt:lpstr>
      <vt:lpstr>Arial</vt:lpstr>
      <vt:lpstr>Calibri</vt:lpstr>
      <vt:lpstr>Calibri Light</vt:lpstr>
      <vt:lpstr>Times New Roman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133</cp:revision>
  <dcterms:created xsi:type="dcterms:W3CDTF">2021-10-15T00:52:00Z</dcterms:created>
  <dcterms:modified xsi:type="dcterms:W3CDTF">2024-10-16T07:04:10Z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